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78" r:id="rId2"/>
    <p:sldId id="272" r:id="rId3"/>
    <p:sldId id="273" r:id="rId4"/>
    <p:sldId id="276" r:id="rId5"/>
    <p:sldId id="268" r:id="rId6"/>
    <p:sldId id="269" r:id="rId7"/>
    <p:sldId id="264" r:id="rId8"/>
    <p:sldId id="266" r:id="rId9"/>
    <p:sldId id="336" r:id="rId10"/>
    <p:sldId id="262" r:id="rId11"/>
    <p:sldId id="330" r:id="rId12"/>
    <p:sldId id="282" r:id="rId13"/>
    <p:sldId id="329" r:id="rId14"/>
    <p:sldId id="259" r:id="rId15"/>
    <p:sldId id="277" r:id="rId16"/>
    <p:sldId id="263" r:id="rId17"/>
    <p:sldId id="267" r:id="rId18"/>
    <p:sldId id="337" r:id="rId19"/>
    <p:sldId id="283" r:id="rId20"/>
    <p:sldId id="332" r:id="rId21"/>
    <p:sldId id="333" r:id="rId22"/>
    <p:sldId id="334" r:id="rId23"/>
    <p:sldId id="335" r:id="rId24"/>
    <p:sldId id="284" r:id="rId25"/>
    <p:sldId id="331" r:id="rId26"/>
    <p:sldId id="285" r:id="rId27"/>
    <p:sldId id="326" r:id="rId28"/>
    <p:sldId id="327" r:id="rId29"/>
    <p:sldId id="339" r:id="rId30"/>
    <p:sldId id="286" r:id="rId31"/>
    <p:sldId id="287" r:id="rId32"/>
    <p:sldId id="288" r:id="rId33"/>
    <p:sldId id="291" r:id="rId34"/>
    <p:sldId id="265" r:id="rId35"/>
    <p:sldId id="290" r:id="rId36"/>
    <p:sldId id="338" r:id="rId37"/>
    <p:sldId id="289" r:id="rId38"/>
    <p:sldId id="261" r:id="rId39"/>
    <p:sldId id="328" r:id="rId40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7674" autoAdjust="0"/>
  </p:normalViewPr>
  <p:slideViewPr>
    <p:cSldViewPr>
      <p:cViewPr varScale="1">
        <p:scale>
          <a:sx n="101" d="100"/>
          <a:sy n="101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38B5335-136D-46FE-957C-E8E429959F2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9DBEA06-9985-409D-94A4-54982D70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61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43C67405-9A26-4CDB-BD3B-47A45F76B9E3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CCB9731F-BEF3-418F-9D39-7C2A37F3B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22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9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National Academy of Science Committee on Educational Interventions for Children with Autism (National Research Council, 2001) identified 10 CTMs. </a:t>
            </a:r>
          </a:p>
          <a:p>
            <a:r>
              <a:rPr lang="en-US" dirty="0"/>
              <a:t>Odom, Boyd, Hall, and Hume (2010) identified 30 CTM programs operating within the U.S.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0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8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Narratives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7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9731F-BEF3-418F-9D39-7C2A37F3BD7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BDB6-DF4B-4C3D-B81B-4F9A1903372C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56C-7EC7-44FE-8D4B-17676AF20B51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3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1CA-C3A2-4F34-A865-29924A9E2D5E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263-5183-462F-87F2-22D9A198670B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79FC-47F7-4EED-B21C-EB7A4B515B86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FD5-ED2D-431A-B017-445A5AB9CD8B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0E48-4B96-49E4-9025-E40CA6F6D908}" type="datetime1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7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5537-6915-4116-A06B-00C2D0271FBE}" type="datetime1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2DDB-49D3-4D28-A8DE-0036870EF4A0}" type="datetime1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9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89E3-81CB-4F0B-8546-59C33BFAAF07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2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5BAD-7628-4ED9-9CFA-FB4FAB19AF82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5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60C0-5597-4880-B298-DAE1BCD9BB02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4484C-7DD8-4E7B-A7E6-07CF6F4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raycenter.org/socialstories.cf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utismspeaks.org/family-services/personalized-stories" TargetMode="External"/><Relationship Id="rId5" Type="http://schemas.openxmlformats.org/officeDocument/2006/relationships/hyperlink" Target="http://www.socialstories.com/" TargetMode="External"/><Relationship Id="rId4" Type="http://schemas.openxmlformats.org/officeDocument/2006/relationships/hyperlink" Target="http://www.rsaffran.tripod.com/social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Overview of Evidence Based Behavior Management in ASD </a:t>
            </a:r>
            <a:r>
              <a:rPr lang="en-US" b="1" dirty="0"/>
              <a:t>and Related Disorders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2296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11, 2017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5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B. Mankowski, PhD</a:t>
            </a: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Carolina Institute for Developmental  Disabilities 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UNC School of Medicine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Functional Behavior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Functional behavior analysis--a structured</a:t>
            </a:r>
            <a:r>
              <a:rPr lang="en-US" dirty="0"/>
              <a:t>, systematic, </a:t>
            </a:r>
            <a:r>
              <a:rPr lang="en-US" dirty="0" smtClean="0"/>
              <a:t>and objective </a:t>
            </a:r>
            <a:r>
              <a:rPr lang="en-US" dirty="0"/>
              <a:t>method for determining the </a:t>
            </a:r>
            <a:r>
              <a:rPr lang="en-US" dirty="0" smtClean="0"/>
              <a:t>communicative function underlying a </a:t>
            </a:r>
            <a:r>
              <a:rPr lang="en-US" dirty="0"/>
              <a:t>maladaptive </a:t>
            </a:r>
            <a:r>
              <a:rPr lang="en-US" dirty="0" smtClean="0"/>
              <a:t>behavior for intervention planning purposes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unctional behavior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858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Tenants of FBA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457200"/>
            <a:r>
              <a:rPr lang="en-US" dirty="0" smtClean="0"/>
              <a:t>describe the interfering or problem behavior</a:t>
            </a:r>
          </a:p>
          <a:p>
            <a:pPr marL="514350" indent="-457200"/>
            <a:r>
              <a:rPr lang="en-US" dirty="0" smtClean="0"/>
              <a:t>identify antecedent and consequent events </a:t>
            </a:r>
          </a:p>
          <a:p>
            <a:pPr marL="514350" indent="-457200"/>
            <a:r>
              <a:rPr lang="en-US" dirty="0" smtClean="0"/>
              <a:t>consider the function of the behavior</a:t>
            </a:r>
          </a:p>
          <a:p>
            <a:pPr marL="514350" indent="-457200"/>
            <a:r>
              <a:rPr lang="en-US" dirty="0" smtClean="0"/>
              <a:t>design intervention to replace behavior with a more adaptive behavior serving a similar function</a:t>
            </a:r>
          </a:p>
          <a:p>
            <a:pPr marL="514350" indent="-457200"/>
            <a:r>
              <a:rPr lang="en-US" dirty="0" smtClean="0"/>
              <a:t>often helpful with considering function of </a:t>
            </a:r>
          </a:p>
          <a:p>
            <a:pPr marL="914400" lvl="2" indent="0">
              <a:buNone/>
            </a:pPr>
            <a:r>
              <a:rPr lang="en-US" dirty="0" smtClean="0"/>
              <a:t>self-injury			elopement </a:t>
            </a:r>
          </a:p>
          <a:p>
            <a:pPr marL="914400" lvl="2" indent="0">
              <a:buNone/>
            </a:pPr>
            <a:r>
              <a:rPr lang="en-US" dirty="0" smtClean="0"/>
              <a:t>aggression towards others	destructive behaviors </a:t>
            </a:r>
          </a:p>
          <a:p>
            <a:pPr marL="571500" indent="-457200"/>
            <a:r>
              <a:rPr lang="en-US" b="1" dirty="0"/>
              <a:t>d</a:t>
            </a:r>
            <a:r>
              <a:rPr lang="en-US" b="1" dirty="0" smtClean="0"/>
              <a:t>ata collection </a:t>
            </a:r>
            <a:r>
              <a:rPr lang="en-US" dirty="0" smtClean="0"/>
              <a:t>is an important part of the FBA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"/>
            <a:ext cx="7762250" cy="583601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392"/>
            <a:ext cx="8229600" cy="1119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About Behavioral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25-item </a:t>
            </a:r>
            <a:r>
              <a:rPr lang="en-US" dirty="0"/>
              <a:t>rating scale, </a:t>
            </a:r>
            <a:r>
              <a:rPr lang="en-US" dirty="0" smtClean="0"/>
              <a:t>developed </a:t>
            </a:r>
            <a:r>
              <a:rPr lang="en-US" dirty="0"/>
              <a:t>to </a:t>
            </a:r>
            <a:r>
              <a:rPr lang="en-US" dirty="0" smtClean="0"/>
              <a:t>identify the </a:t>
            </a:r>
            <a:r>
              <a:rPr lang="en-US" dirty="0"/>
              <a:t>function(s) of maladaptive behavior in individuals with developmental </a:t>
            </a:r>
            <a:r>
              <a:rPr lang="en-US" dirty="0" smtClean="0"/>
              <a:t>disabilities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 functions:  </a:t>
            </a:r>
          </a:p>
          <a:p>
            <a:pPr lvl="1"/>
            <a:r>
              <a:rPr lang="en-US" dirty="0" smtClean="0"/>
              <a:t>social attention</a:t>
            </a:r>
          </a:p>
          <a:p>
            <a:pPr lvl="1"/>
            <a:r>
              <a:rPr lang="en-US" dirty="0" smtClean="0"/>
              <a:t>escape </a:t>
            </a:r>
          </a:p>
          <a:p>
            <a:pPr lvl="1"/>
            <a:r>
              <a:rPr lang="en-US" dirty="0" smtClean="0"/>
              <a:t>nonsocial reinforcement</a:t>
            </a:r>
          </a:p>
          <a:p>
            <a:pPr lvl="1"/>
            <a:r>
              <a:rPr lang="en-US" dirty="0" smtClean="0"/>
              <a:t>physical discomfort</a:t>
            </a:r>
          </a:p>
          <a:p>
            <a:pPr lvl="1"/>
            <a:r>
              <a:rPr lang="en-US" dirty="0" smtClean="0"/>
              <a:t>tangible </a:t>
            </a:r>
            <a:r>
              <a:rPr lang="en-US" dirty="0"/>
              <a:t>reinforcement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Questions About Behavioral Function (</a:t>
            </a:r>
            <a:r>
              <a:rPr lang="en-US" sz="1800" dirty="0" smtClean="0"/>
              <a:t>QABF) </a:t>
            </a:r>
            <a:r>
              <a:rPr lang="en-US" sz="1800" dirty="0"/>
              <a:t>Matson </a:t>
            </a:r>
            <a:r>
              <a:rPr lang="en-US" sz="1800" dirty="0" smtClean="0"/>
              <a:t>&amp; Vollmer</a:t>
            </a:r>
            <a:r>
              <a:rPr lang="en-US" sz="1800" dirty="0"/>
              <a:t>, 1995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33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Communication is the Function of the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Teach a more functional form of communication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000" dirty="0" smtClean="0"/>
              <a:t>Replace </a:t>
            </a:r>
            <a:r>
              <a:rPr lang="en-US" sz="3000" dirty="0"/>
              <a:t>inappropriate behavior or subtle communicative acts with </a:t>
            </a:r>
            <a:r>
              <a:rPr lang="en-US" sz="3000" dirty="0" smtClean="0"/>
              <a:t>more </a:t>
            </a:r>
            <a:r>
              <a:rPr lang="en-US" sz="3000" dirty="0"/>
              <a:t>appropriate and effective communicative behaviors </a:t>
            </a:r>
          </a:p>
          <a:p>
            <a:pPr marL="0" indent="0">
              <a:buNone/>
            </a:pPr>
            <a:r>
              <a:rPr lang="en-US" b="1" dirty="0" smtClean="0"/>
              <a:t>Communication </a:t>
            </a:r>
            <a:r>
              <a:rPr lang="en-US" b="1" dirty="0"/>
              <a:t>Breakdown:</a:t>
            </a:r>
          </a:p>
          <a:p>
            <a:pPr lvl="1"/>
            <a:r>
              <a:rPr lang="en-US" dirty="0"/>
              <a:t>teach a more appropriate communication skill</a:t>
            </a:r>
          </a:p>
          <a:p>
            <a:pPr lvl="2"/>
            <a:r>
              <a:rPr lang="en-US" sz="2200" dirty="0"/>
              <a:t>e.g., pointing to or giving a cue card, vocalization, sign </a:t>
            </a:r>
          </a:p>
          <a:p>
            <a:pPr lvl="1"/>
            <a:r>
              <a:rPr lang="en-US" dirty="0"/>
              <a:t>use differential reinforcement of taught behavior</a:t>
            </a:r>
          </a:p>
          <a:p>
            <a:pPr lvl="1"/>
            <a:r>
              <a:rPr lang="en-US" dirty="0"/>
              <a:t>extinction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82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**Positive Strategies for Supporting Behavior Improvement**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Espouse a mindset that is preventative rather than in response to behavior   </a:t>
            </a:r>
          </a:p>
          <a:p>
            <a:r>
              <a:rPr lang="en-US" dirty="0" smtClean="0"/>
              <a:t>Set expectations by saying what you want to see instead of what not to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2600" dirty="0" smtClean="0"/>
              <a:t>“I want to see walking feet in the store” instead of “No 	 running in the store” </a:t>
            </a:r>
          </a:p>
          <a:p>
            <a:r>
              <a:rPr lang="en-US" dirty="0" smtClean="0"/>
              <a:t>Praise and encouragement should be frequent </a:t>
            </a:r>
            <a:endParaRPr lang="en-US" b="1" dirty="0" smtClean="0"/>
          </a:p>
          <a:p>
            <a:r>
              <a:rPr lang="en-US" dirty="0" smtClean="0"/>
              <a:t>Praise should be specific, not generic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“Great job putting away your clothes”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instead of “Good job”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Positive Strategies (continued)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Validate </a:t>
            </a:r>
            <a:r>
              <a:rPr lang="en-US" dirty="0"/>
              <a:t>emotions and/or give language to teach self expression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800" dirty="0" smtClean="0"/>
              <a:t>“I </a:t>
            </a:r>
            <a:r>
              <a:rPr lang="en-US" sz="2800" dirty="0"/>
              <a:t>know you wanted to walk to the park </a:t>
            </a:r>
            <a:r>
              <a:rPr lang="en-US" sz="2800" dirty="0" smtClean="0"/>
              <a:t>and now              	you </a:t>
            </a:r>
            <a:r>
              <a:rPr lang="en-US" sz="2800" dirty="0"/>
              <a:t>are feeling </a:t>
            </a:r>
            <a:r>
              <a:rPr lang="en-US" sz="2800" dirty="0" smtClean="0"/>
              <a:t>angry </a:t>
            </a:r>
            <a:r>
              <a:rPr lang="en-US" sz="2800" dirty="0"/>
              <a:t>that it is </a:t>
            </a:r>
            <a:r>
              <a:rPr lang="en-US" sz="2800" dirty="0" smtClean="0"/>
              <a:t>raining</a:t>
            </a:r>
            <a:r>
              <a:rPr lang="en-US" sz="2800" dirty="0"/>
              <a:t>.” </a:t>
            </a:r>
            <a:endParaRPr lang="en-US" sz="2800" b="1" dirty="0"/>
          </a:p>
          <a:p>
            <a:r>
              <a:rPr lang="en-US" dirty="0" smtClean="0"/>
              <a:t>Ignore low level behaviors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hining, fidgeting, noises  </a:t>
            </a:r>
          </a:p>
          <a:p>
            <a:r>
              <a:rPr lang="en-US" dirty="0" smtClean="0"/>
              <a:t>Differentiate attention toward positive or prosocial behaviors </a:t>
            </a:r>
          </a:p>
          <a:p>
            <a:r>
              <a:rPr lang="en-US" dirty="0" smtClean="0"/>
              <a:t>Modeling—Demonstrate desired behavior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Positive Strategies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aids, photographs or video models are great ways to teach/show expected behavior</a:t>
            </a:r>
          </a:p>
          <a:p>
            <a:r>
              <a:rPr lang="en-US" dirty="0"/>
              <a:t>Provide opportunities for success </a:t>
            </a:r>
            <a:endParaRPr lang="en-US" dirty="0" smtClean="0"/>
          </a:p>
          <a:p>
            <a:r>
              <a:rPr lang="en-US" sz="3000" dirty="0"/>
              <a:t>Schedule breaks throughout the day for preferred activities</a:t>
            </a:r>
          </a:p>
          <a:p>
            <a:r>
              <a:rPr lang="en-US" sz="3000" dirty="0"/>
              <a:t>Allow individual to request a break when needed</a:t>
            </a:r>
          </a:p>
          <a:p>
            <a:pPr lvl="1"/>
            <a:r>
              <a:rPr lang="en-US" sz="3000" dirty="0"/>
              <a:t>for non-verbal individuals make a visual break card available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Positive Strategies (continued)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Provide opportunities for choice making (available choices can be controlled)</a:t>
            </a:r>
          </a:p>
          <a:p>
            <a:r>
              <a:rPr lang="en-US" dirty="0" smtClean="0"/>
              <a:t>Establish a reward system consistent with the individual’s level of understanding</a:t>
            </a:r>
          </a:p>
          <a:p>
            <a:r>
              <a:rPr lang="en-US" dirty="0" smtClean="0"/>
              <a:t>Allow time to do their preference </a:t>
            </a:r>
          </a:p>
          <a:p>
            <a:pPr lvl="1"/>
            <a:r>
              <a:rPr lang="en-US" dirty="0" smtClean="0"/>
              <a:t>repetitive behavior, discussion of restricted interest, playing/looking at restricted interests  </a:t>
            </a:r>
          </a:p>
          <a:p>
            <a:pPr marL="914400" lvl="2" indent="0">
              <a:buNone/>
            </a:pPr>
            <a:r>
              <a:rPr lang="en-US" sz="2600" dirty="0" smtClean="0"/>
              <a:t>-Does this need to be scheduled?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Evidence Based Treatments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/>
              <a:t>Comprehensive Treatment Models (CTM)</a:t>
            </a:r>
          </a:p>
          <a:p>
            <a:pPr marL="0" indent="0">
              <a:buNone/>
            </a:pPr>
            <a:r>
              <a:rPr lang="en-US" dirty="0" smtClean="0"/>
              <a:t>	(e.g., LEAP, TEACCH, Denver Model)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300" dirty="0" smtClean="0"/>
              <a:t>A set </a:t>
            </a:r>
            <a:r>
              <a:rPr lang="en-US" sz="3300" dirty="0"/>
              <a:t>of </a:t>
            </a:r>
            <a:r>
              <a:rPr lang="en-US" sz="3300" dirty="0" smtClean="0"/>
              <a:t>practices used together to accomplish broad learning </a:t>
            </a:r>
            <a:r>
              <a:rPr lang="en-US" sz="3300" dirty="0"/>
              <a:t>or developmental impact on the core deficits of </a:t>
            </a:r>
            <a:r>
              <a:rPr lang="en-US" sz="3300" dirty="0" smtClean="0"/>
              <a:t>ASD </a:t>
            </a:r>
          </a:p>
          <a:p>
            <a:r>
              <a:rPr lang="en-US" sz="3600" dirty="0" smtClean="0"/>
              <a:t>have a theoretical framework</a:t>
            </a:r>
          </a:p>
          <a:p>
            <a:r>
              <a:rPr lang="en-US" sz="3600" dirty="0" smtClean="0"/>
              <a:t>intense</a:t>
            </a:r>
          </a:p>
          <a:p>
            <a:r>
              <a:rPr lang="en-US" sz="3600" dirty="0" smtClean="0"/>
              <a:t>occur across years</a:t>
            </a:r>
          </a:p>
          <a:p>
            <a:r>
              <a:rPr lang="en-US" sz="3600" dirty="0" smtClean="0"/>
              <a:t>target multiple outcomes (social, communication</a:t>
            </a:r>
            <a:r>
              <a:rPr lang="en-US" sz="29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3300" b="1" dirty="0" smtClean="0"/>
              <a:t>Focused Intervention </a:t>
            </a:r>
          </a:p>
          <a:p>
            <a:pPr marL="0" indent="0" algn="ctr">
              <a:buNone/>
            </a:pPr>
            <a:r>
              <a:rPr lang="en-US" sz="2700" dirty="0" smtClean="0"/>
              <a:t>(e.g., shaping, visual supports)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3300" dirty="0" smtClean="0"/>
              <a:t>Individual interventions used to </a:t>
            </a:r>
            <a:r>
              <a:rPr lang="en-US" sz="3300" dirty="0"/>
              <a:t>address a </a:t>
            </a:r>
            <a:r>
              <a:rPr lang="en-US" sz="3300" dirty="0" smtClean="0"/>
              <a:t>skill or behavior present in an individual with IDD or ASD</a:t>
            </a:r>
          </a:p>
          <a:p>
            <a:r>
              <a:rPr lang="en-US" sz="3300" dirty="0" smtClean="0"/>
              <a:t>operational defined, specific </a:t>
            </a:r>
          </a:p>
          <a:p>
            <a:r>
              <a:rPr lang="en-US" sz="3300" dirty="0" smtClean="0"/>
              <a:t>shorter time course (weeks–months)  </a:t>
            </a:r>
          </a:p>
          <a:p>
            <a:r>
              <a:rPr lang="en-US" sz="3300" dirty="0" smtClean="0"/>
              <a:t>address </a:t>
            </a:r>
            <a:r>
              <a:rPr lang="en-US" sz="3300" dirty="0"/>
              <a:t>specific </a:t>
            </a:r>
            <a:r>
              <a:rPr lang="en-US" sz="3300" dirty="0" smtClean="0"/>
              <a:t>outcomes</a:t>
            </a:r>
          </a:p>
          <a:p>
            <a:r>
              <a:rPr lang="en-US" sz="3300" dirty="0" smtClean="0"/>
              <a:t>specific interventions are often components of CTMs</a:t>
            </a:r>
          </a:p>
          <a:p>
            <a:r>
              <a:rPr lang="en-US" sz="3300" dirty="0" smtClean="0"/>
              <a:t>Interventions can be used together with other strategies and interventions to target different behaviors</a:t>
            </a:r>
          </a:p>
          <a:p>
            <a:r>
              <a:rPr lang="en-US" sz="3300" dirty="0" smtClean="0"/>
              <a:t>Effective for broad range of ages, settings, behaviors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400800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Wong, Odom, Hume, et. al.  (2014) Evidence-Based </a:t>
            </a:r>
            <a:r>
              <a:rPr lang="en-US" sz="1200" dirty="0"/>
              <a:t>Practices for Children, Youth, and Young </a:t>
            </a:r>
            <a:r>
              <a:rPr lang="en-US" sz="1200" dirty="0" smtClean="0"/>
              <a:t>Adults with </a:t>
            </a:r>
            <a:r>
              <a:rPr lang="en-US" sz="1200" dirty="0"/>
              <a:t>Autism Spectrum </a:t>
            </a:r>
            <a:r>
              <a:rPr lang="en-US" sz="1200" dirty="0" smtClean="0"/>
              <a:t>Disorder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575683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 Academy of Science Committee on Education for Children with Autism identified 10 CTMs in 2001.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reward system auti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71550"/>
            <a:ext cx="44196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token 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772400" cy="527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oken 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686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oken econom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022375" cy="56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Response Interruption/Redirection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a prompt</a:t>
            </a:r>
            <a:r>
              <a:rPr lang="en-US" dirty="0"/>
              <a:t>, comment, or </a:t>
            </a:r>
            <a:r>
              <a:rPr lang="en-US" dirty="0" smtClean="0"/>
              <a:t>distractors </a:t>
            </a:r>
            <a:r>
              <a:rPr lang="en-US" dirty="0"/>
              <a:t>when </a:t>
            </a:r>
            <a:r>
              <a:rPr lang="en-US" dirty="0" smtClean="0"/>
              <a:t>a </a:t>
            </a:r>
            <a:r>
              <a:rPr lang="en-US" dirty="0"/>
              <a:t>behavior is occurring </a:t>
            </a:r>
            <a:r>
              <a:rPr lang="en-US" dirty="0" smtClean="0"/>
              <a:t>to </a:t>
            </a:r>
            <a:r>
              <a:rPr lang="en-US" dirty="0"/>
              <a:t>divert </a:t>
            </a:r>
            <a:r>
              <a:rPr lang="en-US" dirty="0" smtClean="0"/>
              <a:t>attention </a:t>
            </a:r>
            <a:r>
              <a:rPr lang="en-US" dirty="0"/>
              <a:t>away from the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Most often used to </a:t>
            </a:r>
            <a:r>
              <a:rPr lang="en-US" dirty="0"/>
              <a:t>address behaviors that are repetitive, stereotypical, and/or </a:t>
            </a:r>
            <a:r>
              <a:rPr lang="en-US" dirty="0" smtClean="0"/>
              <a:t>self-injurious </a:t>
            </a:r>
          </a:p>
          <a:p>
            <a:pPr lvl="1"/>
            <a:r>
              <a:rPr lang="en-US" dirty="0" smtClean="0"/>
              <a:t>typically used for behaviors </a:t>
            </a:r>
            <a:r>
              <a:rPr lang="en-US" dirty="0"/>
              <a:t>that </a:t>
            </a:r>
            <a:r>
              <a:rPr lang="en-US" dirty="0" smtClean="0"/>
              <a:t>are not </a:t>
            </a:r>
            <a:r>
              <a:rPr lang="en-US" dirty="0"/>
              <a:t>maintained by attention or </a:t>
            </a:r>
            <a:r>
              <a:rPr lang="en-US" dirty="0" smtClean="0"/>
              <a:t>escape</a:t>
            </a:r>
          </a:p>
          <a:p>
            <a:pPr lvl="1"/>
            <a:r>
              <a:rPr lang="en-US" dirty="0" smtClean="0"/>
              <a:t>such behaviors are often maintained </a:t>
            </a:r>
            <a:r>
              <a:rPr lang="en-US" dirty="0"/>
              <a:t>by sensory reinforcement </a:t>
            </a:r>
            <a:endParaRPr lang="en-US" dirty="0" smtClean="0"/>
          </a:p>
          <a:p>
            <a:pPr lvl="1"/>
            <a:r>
              <a:rPr lang="en-US" dirty="0" smtClean="0"/>
              <a:t>Interrupt behavior and direct </a:t>
            </a:r>
            <a:r>
              <a:rPr lang="en-US" dirty="0"/>
              <a:t>to more appropriate, alternative </a:t>
            </a:r>
            <a:r>
              <a:rPr lang="en-US" dirty="0" smtClean="0"/>
              <a:t>behavior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distract behavi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393"/>
            <a:ext cx="8229600" cy="9668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Social Narratives/Social Stories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599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 smtClean="0"/>
              <a:t>Scripts used to explain </a:t>
            </a:r>
            <a:r>
              <a:rPr lang="en-US" sz="7400" dirty="0"/>
              <a:t>the “rules” of social </a:t>
            </a:r>
            <a:r>
              <a:rPr lang="en-US" sz="7400" dirty="0" smtClean="0"/>
              <a:t>situations by highlighting relevant cues and defining appropriate </a:t>
            </a:r>
            <a:r>
              <a:rPr lang="en-US" sz="7400" dirty="0"/>
              <a:t>responses </a:t>
            </a:r>
            <a:endParaRPr lang="en-US" sz="7400" dirty="0" smtClean="0"/>
          </a:p>
          <a:p>
            <a:r>
              <a:rPr lang="en-US" sz="7400" dirty="0" smtClean="0"/>
              <a:t>Can be individualized</a:t>
            </a:r>
          </a:p>
          <a:p>
            <a:r>
              <a:rPr lang="en-US" sz="7400" dirty="0" smtClean="0"/>
              <a:t>Usually written in 1</a:t>
            </a:r>
            <a:r>
              <a:rPr lang="en-US" sz="7400" baseline="30000" dirty="0" smtClean="0"/>
              <a:t>st</a:t>
            </a:r>
            <a:r>
              <a:rPr lang="en-US" sz="7400" dirty="0" smtClean="0"/>
              <a:t> person </a:t>
            </a:r>
          </a:p>
          <a:p>
            <a:r>
              <a:rPr lang="en-US" sz="7400" dirty="0" smtClean="0"/>
              <a:t>Can include visual aids   </a:t>
            </a:r>
          </a:p>
          <a:p>
            <a:r>
              <a:rPr lang="en-US" sz="7400" dirty="0" smtClean="0"/>
              <a:t>Use </a:t>
            </a:r>
            <a:r>
              <a:rPr lang="en-US" sz="7400" dirty="0"/>
              <a:t>of these stories also helps </a:t>
            </a:r>
            <a:r>
              <a:rPr lang="en-US" sz="7400" dirty="0" smtClean="0"/>
              <a:t>consider various </a:t>
            </a:r>
            <a:r>
              <a:rPr lang="en-US" sz="7400" dirty="0"/>
              <a:t>social situations with </a:t>
            </a:r>
            <a:r>
              <a:rPr lang="en-US" sz="7400" dirty="0" smtClean="0"/>
              <a:t>peers  </a:t>
            </a:r>
          </a:p>
          <a:p>
            <a:r>
              <a:rPr lang="en-US" sz="7400" dirty="0" smtClean="0"/>
              <a:t>Can be created to relate to a variety of social situations and contexts, such as making introductions, getting and giving directions, or asking for help 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5500" u="sng" dirty="0" smtClean="0">
                <a:hlinkClick r:id="rId3"/>
              </a:rPr>
              <a:t>www.thegraycenter.org/socialstories.cfm</a:t>
            </a:r>
            <a:endParaRPr lang="en-US" sz="5500" u="sng" dirty="0" smtClean="0"/>
          </a:p>
          <a:p>
            <a:pPr marL="0" indent="0">
              <a:buNone/>
            </a:pPr>
            <a:r>
              <a:rPr lang="en-US" sz="5500" u="sng" dirty="0" smtClean="0">
                <a:hlinkClick r:id="rId4"/>
              </a:rPr>
              <a:t>www.rsaffran.tripod.com/social.html</a:t>
            </a:r>
            <a:endParaRPr lang="en-US" sz="5500" u="sng" dirty="0" smtClean="0"/>
          </a:p>
          <a:p>
            <a:pPr marL="0" indent="0">
              <a:buNone/>
            </a:pPr>
            <a:r>
              <a:rPr lang="en-US" sz="5500" u="sng" dirty="0" smtClean="0">
                <a:hlinkClick r:id="rId5"/>
              </a:rPr>
              <a:t>www.socialstories.com/</a:t>
            </a:r>
            <a:endParaRPr lang="en-US" sz="5500" u="sng" dirty="0" smtClean="0"/>
          </a:p>
          <a:p>
            <a:pPr marL="0" indent="0">
              <a:buNone/>
            </a:pPr>
            <a:r>
              <a:rPr lang="en-US" sz="5500" u="sng" dirty="0" smtClean="0">
                <a:hlinkClick r:id="rId6"/>
              </a:rPr>
              <a:t>www.autismspeaks.org/family-services/personalized-stories</a:t>
            </a:r>
            <a:endParaRPr lang="en-US" sz="5500" u="sng" dirty="0" smtClean="0"/>
          </a:p>
          <a:p>
            <a:pPr marL="0" indent="0">
              <a:buNone/>
            </a:pPr>
            <a:endParaRPr lang="en-US" sz="4200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077200" cy="5181601"/>
          </a:xfrm>
        </p:spPr>
      </p:pic>
      <p:sp>
        <p:nvSpPr>
          <p:cNvPr id="6" name="TextBox 5"/>
          <p:cNvSpPr txBox="1"/>
          <p:nvPr/>
        </p:nvSpPr>
        <p:spPr>
          <a:xfrm>
            <a:off x="304800" y="624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ndrew4autism.com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1000"/>
            <a:ext cx="4267200" cy="5943600"/>
          </a:xfrm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ivingwellwithautism.com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like to run. </a:t>
            </a:r>
            <a:r>
              <a:rPr lang="en-US" dirty="0" smtClean="0"/>
              <a:t>  It </a:t>
            </a:r>
            <a:r>
              <a:rPr lang="en-US" dirty="0"/>
              <a:t>is fun to go fast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It’s </a:t>
            </a:r>
            <a:r>
              <a:rPr lang="en-US" dirty="0"/>
              <a:t>okay to run when I am playing outside.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can run when I am on the playground.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Sometimes </a:t>
            </a:r>
            <a:r>
              <a:rPr lang="en-US" dirty="0"/>
              <a:t>I feel like running, but it is dangerous to run when I am inside.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Running </a:t>
            </a:r>
            <a:r>
              <a:rPr lang="en-US" dirty="0"/>
              <a:t>inside could hurt me or other people. When people are inside, they walk.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Walking </a:t>
            </a:r>
            <a:r>
              <a:rPr lang="en-US" dirty="0"/>
              <a:t>inside is safe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will try to walk inside and only run when I am outside on the playground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My teachers and parents like it when I remember to walk inside.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400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challengingbehavior.fmhi.usf.edu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National Professional Development Center of Autism Spectrum Disorders conducted </a:t>
            </a:r>
            <a:r>
              <a:rPr lang="en-US" dirty="0"/>
              <a:t>a review of the </a:t>
            </a:r>
            <a:r>
              <a:rPr lang="en-US" dirty="0" smtClean="0"/>
              <a:t>literature published from </a:t>
            </a:r>
            <a:r>
              <a:rPr lang="en-US" dirty="0"/>
              <a:t>1997 to </a:t>
            </a:r>
            <a:r>
              <a:rPr lang="en-US" dirty="0" smtClean="0"/>
              <a:t>2007.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They identified 24 </a:t>
            </a:r>
            <a:r>
              <a:rPr lang="en-US" dirty="0"/>
              <a:t>focused intervention practices </a:t>
            </a:r>
            <a:r>
              <a:rPr lang="en-US" dirty="0" smtClean="0"/>
              <a:t>meeting their criteria </a:t>
            </a:r>
            <a:r>
              <a:rPr lang="en-US" dirty="0"/>
              <a:t>for </a:t>
            </a:r>
            <a:r>
              <a:rPr lang="en-US" dirty="0" smtClean="0"/>
              <a:t>being evidence-based.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Supports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3340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Visual cues about one’s activity</a:t>
            </a:r>
            <a:r>
              <a:rPr lang="en-US" sz="3000" dirty="0"/>
              <a:t>, routine, or expectation </a:t>
            </a:r>
            <a:endParaRPr lang="en-US" sz="3000" dirty="0" smtClean="0"/>
          </a:p>
          <a:p>
            <a:r>
              <a:rPr lang="en-US" sz="3000" dirty="0" smtClean="0"/>
              <a:t>Can be quite varied in form and function </a:t>
            </a:r>
          </a:p>
          <a:p>
            <a:r>
              <a:rPr lang="en-US" sz="3000" dirty="0" smtClean="0"/>
              <a:t>Used to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organize the environment</a:t>
            </a:r>
          </a:p>
          <a:p>
            <a:pPr lvl="1"/>
            <a:r>
              <a:rPr lang="en-US" dirty="0" smtClean="0"/>
              <a:t>establish expectations around activities</a:t>
            </a:r>
          </a:p>
          <a:p>
            <a:pPr marL="914400" lvl="2" indent="0">
              <a:buNone/>
            </a:pPr>
            <a:r>
              <a:rPr lang="en-US" sz="2600" dirty="0" smtClean="0"/>
              <a:t>schedules 		  instructions</a:t>
            </a:r>
          </a:p>
          <a:p>
            <a:pPr marL="914400" lvl="2" indent="0">
              <a:buNone/>
            </a:pPr>
            <a:r>
              <a:rPr lang="en-US" sz="2600" dirty="0" smtClean="0"/>
              <a:t>work systems		  video modeling 	</a:t>
            </a:r>
          </a:p>
          <a:p>
            <a:pPr lvl="1"/>
            <a:r>
              <a:rPr lang="en-US" dirty="0" smtClean="0"/>
              <a:t>provides reminders </a:t>
            </a:r>
          </a:p>
          <a:p>
            <a:pPr marL="914400" lvl="2" indent="0">
              <a:buNone/>
            </a:pPr>
            <a:r>
              <a:rPr lang="en-US" sz="2600" dirty="0" smtClean="0"/>
              <a:t>timers			  activities to chose from </a:t>
            </a:r>
          </a:p>
          <a:p>
            <a:pPr marL="914400" lvl="2" indent="0">
              <a:buNone/>
            </a:pPr>
            <a:r>
              <a:rPr lang="en-US" sz="2600" dirty="0"/>
              <a:t>appropriate </a:t>
            </a:r>
            <a:r>
              <a:rPr lang="en-US" sz="2600" dirty="0" smtClean="0"/>
              <a:t>behavior	  when something is complete 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393"/>
            <a:ext cx="8229600" cy="1143000"/>
          </a:xfrm>
        </p:spPr>
        <p:txBody>
          <a:bodyPr/>
          <a:lstStyle/>
          <a:p>
            <a:r>
              <a:rPr lang="en-US" dirty="0" smtClean="0"/>
              <a:t>Types of visual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76393"/>
            <a:ext cx="4038600" cy="371000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Photographs	</a:t>
            </a:r>
          </a:p>
          <a:p>
            <a:pPr marL="57150" indent="0">
              <a:buNone/>
            </a:pPr>
            <a:r>
              <a:rPr lang="en-US" dirty="0" smtClean="0"/>
              <a:t>Drawings</a:t>
            </a:r>
          </a:p>
          <a:p>
            <a:pPr marL="57150" indent="0">
              <a:buNone/>
            </a:pPr>
            <a:r>
              <a:rPr lang="en-US" dirty="0" smtClean="0"/>
              <a:t>Words</a:t>
            </a:r>
          </a:p>
          <a:p>
            <a:pPr marL="57150" indent="0">
              <a:buNone/>
            </a:pPr>
            <a:r>
              <a:rPr lang="en-US" dirty="0" smtClean="0"/>
              <a:t>Objects</a:t>
            </a:r>
          </a:p>
          <a:p>
            <a:pPr marL="57150" indent="0">
              <a:buNone/>
            </a:pPr>
            <a:r>
              <a:rPr lang="en-US" dirty="0" smtClean="0"/>
              <a:t>Physical structure</a:t>
            </a:r>
          </a:p>
          <a:p>
            <a:pPr marL="0" indent="0">
              <a:buNone/>
            </a:pPr>
            <a:r>
              <a:rPr lang="en-US" dirty="0" smtClean="0"/>
              <a:t> Work Systems</a:t>
            </a:r>
          </a:p>
          <a:p>
            <a:pPr marL="0" indent="0">
              <a:buNone/>
            </a:pPr>
            <a:r>
              <a:rPr lang="en-US" dirty="0" smtClean="0"/>
              <a:t> Visual Timers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6393"/>
            <a:ext cx="4038600" cy="4349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Checklists </a:t>
            </a:r>
          </a:p>
          <a:p>
            <a:pPr marL="0" indent="0">
              <a:buNone/>
            </a:pPr>
            <a:r>
              <a:rPr lang="en-US" dirty="0" smtClean="0"/>
              <a:t> Learning Strips</a:t>
            </a:r>
          </a:p>
          <a:p>
            <a:pPr marL="57150" indent="0">
              <a:buNone/>
            </a:pPr>
            <a:r>
              <a:rPr lang="en-US" dirty="0" smtClean="0"/>
              <a:t>Schedules</a:t>
            </a:r>
          </a:p>
          <a:p>
            <a:pPr marL="57150" indent="0">
              <a:buNone/>
            </a:pPr>
            <a:r>
              <a:rPr lang="en-US" dirty="0" smtClean="0"/>
              <a:t>Graphic organizers</a:t>
            </a:r>
          </a:p>
          <a:p>
            <a:pPr marL="57150" indent="0">
              <a:buNone/>
            </a:pPr>
            <a:r>
              <a:rPr lang="en-US" dirty="0" smtClean="0"/>
              <a:t>Organizational systems</a:t>
            </a:r>
          </a:p>
          <a:p>
            <a:pPr marL="57150" indent="0">
              <a:buNone/>
            </a:pPr>
            <a:r>
              <a:rPr lang="en-US" dirty="0" smtClean="0"/>
              <a:t>Scripts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26006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www.do2learn.com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229600" cy="1143000"/>
          </a:xfrm>
        </p:spPr>
        <p:txBody>
          <a:bodyPr/>
          <a:lstStyle/>
          <a:p>
            <a:r>
              <a:rPr lang="en-US" dirty="0" smtClean="0"/>
              <a:t>Learning Scripts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Detailed script for washing hands</a:t>
            </a:r>
            <a:endParaRPr lang="en-US" dirty="0"/>
          </a:p>
        </p:txBody>
      </p:sp>
      <p:pic>
        <p:nvPicPr>
          <p:cNvPr id="2050" name="Picture 2" descr="C:\Users\jean.mankowski\Desktop\furtherbreakd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09900"/>
            <a:ext cx="7543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www.do2learn.com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1" name="Title 618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Visual Scripts for Teaching Skills </a:t>
            </a:r>
            <a:endParaRPr lang="en-US" dirty="0"/>
          </a:p>
        </p:txBody>
      </p:sp>
      <p:pic>
        <p:nvPicPr>
          <p:cNvPr id="6224" name="Picture 8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30062"/>
            <a:ext cx="809524" cy="7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25" name="Picture 81" descr="MCj04298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36" y="3095319"/>
            <a:ext cx="1060464" cy="100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 descr="MCj04298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53" y="3116676"/>
            <a:ext cx="984195" cy="93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81" descr="MCj04298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87296"/>
            <a:ext cx="1066800" cy="101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175" y="3139024"/>
            <a:ext cx="809524" cy="7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39024"/>
            <a:ext cx="809524" cy="7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84" name="TextBox 6183"/>
          <p:cNvSpPr txBox="1"/>
          <p:nvPr/>
        </p:nvSpPr>
        <p:spPr>
          <a:xfrm>
            <a:off x="381000" y="407884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Smell the flower</a:t>
            </a:r>
            <a:endParaRPr lang="en-US" dirty="0"/>
          </a:p>
        </p:txBody>
      </p:sp>
      <p:sp>
        <p:nvSpPr>
          <p:cNvPr id="6185" name="TextBox 6184"/>
          <p:cNvSpPr txBox="1"/>
          <p:nvPr/>
        </p:nvSpPr>
        <p:spPr>
          <a:xfrm>
            <a:off x="1911336" y="4078849"/>
            <a:ext cx="117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Blow out the candle </a:t>
            </a:r>
            <a:endParaRPr lang="en-US" dirty="0"/>
          </a:p>
        </p:txBody>
      </p:sp>
      <p:sp>
        <p:nvSpPr>
          <p:cNvPr id="6187" name="TextBox 6186"/>
          <p:cNvSpPr txBox="1"/>
          <p:nvPr/>
        </p:nvSpPr>
        <p:spPr>
          <a:xfrm>
            <a:off x="3355327" y="4056899"/>
            <a:ext cx="118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Smell the flower</a:t>
            </a:r>
            <a:endParaRPr lang="en-US" dirty="0"/>
          </a:p>
        </p:txBody>
      </p:sp>
      <p:sp>
        <p:nvSpPr>
          <p:cNvPr id="6188" name="TextBox 6187"/>
          <p:cNvSpPr txBox="1"/>
          <p:nvPr/>
        </p:nvSpPr>
        <p:spPr>
          <a:xfrm>
            <a:off x="4700954" y="40788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Blow out the candle</a:t>
            </a:r>
            <a:endParaRPr lang="en-US" dirty="0"/>
          </a:p>
        </p:txBody>
      </p:sp>
      <p:sp>
        <p:nvSpPr>
          <p:cNvPr id="6189" name="TextBox 6188"/>
          <p:cNvSpPr txBox="1"/>
          <p:nvPr/>
        </p:nvSpPr>
        <p:spPr>
          <a:xfrm>
            <a:off x="6248400" y="405132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Smell the flower </a:t>
            </a:r>
            <a:endParaRPr lang="en-US" dirty="0"/>
          </a:p>
        </p:txBody>
      </p:sp>
      <p:sp>
        <p:nvSpPr>
          <p:cNvPr id="6190" name="TextBox 6189"/>
          <p:cNvSpPr txBox="1"/>
          <p:nvPr/>
        </p:nvSpPr>
        <p:spPr>
          <a:xfrm>
            <a:off x="7467600" y="405132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Blow out the candle</a:t>
            </a:r>
            <a:endParaRPr lang="en-US" dirty="0"/>
          </a:p>
        </p:txBody>
      </p:sp>
      <p:sp>
        <p:nvSpPr>
          <p:cNvPr id="6191" name="TextBox 6190"/>
          <p:cNvSpPr txBox="1"/>
          <p:nvPr/>
        </p:nvSpPr>
        <p:spPr>
          <a:xfrm>
            <a:off x="2346115" y="1950997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Take Deep Breaths </a:t>
            </a:r>
            <a:endParaRPr lang="en-US" sz="3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 Structuring the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Schedules (use pictures if needed)</a:t>
            </a:r>
          </a:p>
          <a:p>
            <a:pPr lvl="1"/>
            <a:r>
              <a:rPr lang="en-US" dirty="0" smtClean="0"/>
              <a:t>calendars</a:t>
            </a:r>
          </a:p>
          <a:p>
            <a:pPr lvl="1"/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consistent routines</a:t>
            </a:r>
          </a:p>
          <a:p>
            <a:pPr lvl="1"/>
            <a:r>
              <a:rPr lang="en-US" dirty="0" smtClean="0"/>
              <a:t>visual timers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calm down space (sensory items, calming strips)</a:t>
            </a:r>
          </a:p>
          <a:p>
            <a:pPr lvl="1"/>
            <a:r>
              <a:rPr lang="en-US" dirty="0" smtClean="0"/>
              <a:t>consider troublesome distractions or triggers in the environment (alarms, outside noise, flickering lights)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ean.mankowski\Desktop\works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435145" cy="38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Calm Down Space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Designated Space </a:t>
            </a:r>
          </a:p>
          <a:p>
            <a:pPr lvl="1"/>
            <a:r>
              <a:rPr lang="en-US" dirty="0" smtClean="0"/>
              <a:t>corner of room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closet</a:t>
            </a:r>
          </a:p>
          <a:p>
            <a:pPr lvl="1"/>
            <a:r>
              <a:rPr lang="en-US" dirty="0" smtClean="0"/>
              <a:t>pop-up tent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Contents and Soothing Activities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isual calming strip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ean bag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eighted animals or blankets</a:t>
            </a:r>
          </a:p>
          <a:p>
            <a:pPr lvl="1"/>
            <a:r>
              <a:rPr lang="en-US" dirty="0" smtClean="0"/>
              <a:t>fidget toys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oothing music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oloring/drawing supplies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First Then </a:t>
            </a:r>
            <a:endParaRPr lang="en-US" dirty="0"/>
          </a:p>
        </p:txBody>
      </p:sp>
      <p:pic>
        <p:nvPicPr>
          <p:cNvPr id="3074" name="Picture 2" descr="C:\Users\jean.mankowski\Desktop\first-then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1181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86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Taking a Break (or Time Out)  </a:t>
            </a:r>
            <a:br>
              <a:rPr lang="en-US" dirty="0" smtClean="0"/>
            </a:br>
            <a:r>
              <a:rPr lang="en-US" sz="3600" dirty="0" smtClean="0"/>
              <a:t>for major infractions like aggression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Time Out is NOT about sitting in a chair for a few minutes</a:t>
            </a:r>
          </a:p>
          <a:p>
            <a:r>
              <a:rPr lang="en-US" dirty="0" smtClean="0"/>
              <a:t>Time Out--losing access to preferable things/attention because of problem behavior by removing the individual from the rewarding setting/activity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Place him in time-out</a:t>
            </a:r>
          </a:p>
          <a:p>
            <a:r>
              <a:rPr lang="en-US" dirty="0" smtClean="0"/>
              <a:t>Let him know that he must be calm for at least X minutes </a:t>
            </a:r>
          </a:p>
          <a:p>
            <a:r>
              <a:rPr lang="en-US" dirty="0" smtClean="0"/>
              <a:t>Do not talk to him </a:t>
            </a:r>
          </a:p>
          <a:p>
            <a:r>
              <a:rPr lang="en-US" dirty="0" smtClean="0"/>
              <a:t>Consider using a timer (reset if not calm) </a:t>
            </a:r>
          </a:p>
          <a:p>
            <a:r>
              <a:rPr lang="en-US" dirty="0" smtClean="0"/>
              <a:t>When the timer goes off, he is allowed to return to what he was doing</a:t>
            </a:r>
          </a:p>
          <a:p>
            <a:r>
              <a:rPr lang="en-US" dirty="0" smtClean="0"/>
              <a:t>No need to rehash infraction 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2667000"/>
            <a:ext cx="8001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Example: Johnny is watching a high interest video and his sister walks by and he reaches out and hits her</a:t>
            </a:r>
          </a:p>
          <a:p>
            <a:pPr lvl="1"/>
            <a:r>
              <a:rPr lang="en-US" sz="1600" dirty="0" smtClean="0"/>
              <a:t>Remove Johnny from the video </a:t>
            </a:r>
          </a:p>
          <a:p>
            <a:pPr lvl="1"/>
            <a:r>
              <a:rPr lang="en-US" sz="1600" dirty="0" smtClean="0"/>
              <a:t>Possibly to another room where there is no video and no reaction of the</a:t>
            </a:r>
            <a:r>
              <a:rPr lang="en-US" dirty="0" smtClean="0"/>
              <a:t> </a:t>
            </a:r>
            <a:r>
              <a:rPr lang="en-US" sz="1600" dirty="0" smtClean="0"/>
              <a:t>sister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Evidence-Based Practices Identified by the National Professional Development Center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500" dirty="0" smtClean="0"/>
              <a:t>Prompting</a:t>
            </a:r>
          </a:p>
          <a:p>
            <a:pPr marL="0" indent="0">
              <a:buNone/>
            </a:pPr>
            <a:r>
              <a:rPr lang="en-US" sz="5500" dirty="0" smtClean="0"/>
              <a:t>Reinforcement</a:t>
            </a:r>
          </a:p>
          <a:p>
            <a:pPr marL="0" indent="0">
              <a:buNone/>
            </a:pPr>
            <a:r>
              <a:rPr lang="en-US" sz="5500" dirty="0" smtClean="0"/>
              <a:t>Task Analysis and Chaining</a:t>
            </a:r>
          </a:p>
          <a:p>
            <a:pPr marL="0" indent="0">
              <a:buNone/>
            </a:pPr>
            <a:r>
              <a:rPr lang="en-US" sz="5500" dirty="0" smtClean="0"/>
              <a:t>Antecedent-based intervention</a:t>
            </a:r>
          </a:p>
          <a:p>
            <a:pPr marL="0" indent="0">
              <a:buNone/>
            </a:pPr>
            <a:r>
              <a:rPr lang="en-US" sz="5500" dirty="0" smtClean="0"/>
              <a:t>Extinction  </a:t>
            </a:r>
          </a:p>
          <a:p>
            <a:pPr marL="0" indent="0">
              <a:buNone/>
            </a:pPr>
            <a:r>
              <a:rPr lang="en-US" sz="5500" dirty="0" smtClean="0"/>
              <a:t>Functional Communication Training</a:t>
            </a:r>
          </a:p>
          <a:p>
            <a:pPr marL="0" indent="0">
              <a:buNone/>
            </a:pPr>
            <a:r>
              <a:rPr lang="en-US" sz="5500" dirty="0" smtClean="0"/>
              <a:t>Functional Behavior Analysis</a:t>
            </a:r>
          </a:p>
          <a:p>
            <a:pPr marL="0" indent="0">
              <a:buNone/>
            </a:pPr>
            <a:r>
              <a:rPr lang="en-US" sz="5500" dirty="0" smtClean="0"/>
              <a:t>Response Interruption/Redirection</a:t>
            </a:r>
          </a:p>
          <a:p>
            <a:pPr marL="0" indent="0">
              <a:buNone/>
            </a:pPr>
            <a:r>
              <a:rPr lang="en-US" sz="5500" dirty="0" smtClean="0"/>
              <a:t>Differential Reinforcement</a:t>
            </a:r>
          </a:p>
          <a:p>
            <a:pPr marL="0" indent="0">
              <a:buNone/>
            </a:pPr>
            <a:r>
              <a:rPr lang="en-US" sz="5500" dirty="0" smtClean="0"/>
              <a:t>Visual Supports</a:t>
            </a:r>
          </a:p>
          <a:p>
            <a:pPr marL="0" indent="0">
              <a:buNone/>
            </a:pPr>
            <a:r>
              <a:rPr lang="en-US" sz="5500" dirty="0" smtClean="0"/>
              <a:t>Structured Work Systems</a:t>
            </a:r>
          </a:p>
          <a:p>
            <a:pPr marL="0" indent="0">
              <a:buNone/>
            </a:pPr>
            <a:r>
              <a:rPr lang="en-US" sz="5500" dirty="0" smtClean="0"/>
              <a:t>Parent Implemented Intervention</a:t>
            </a:r>
          </a:p>
          <a:p>
            <a:pPr marL="0" indent="0">
              <a:buNone/>
            </a:pPr>
            <a:r>
              <a:rPr lang="en-US" sz="5500" dirty="0" smtClean="0"/>
              <a:t>Social Narratives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0132" y="1447800"/>
            <a:ext cx="4503868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Naturalistic Interventions</a:t>
            </a:r>
          </a:p>
          <a:p>
            <a:pPr marL="0" indent="0">
              <a:buNone/>
            </a:pPr>
            <a:r>
              <a:rPr lang="en-US" sz="6000" dirty="0" smtClean="0"/>
              <a:t>Peer Mediated Interventions</a:t>
            </a:r>
          </a:p>
          <a:p>
            <a:pPr marL="0" indent="0">
              <a:buNone/>
            </a:pPr>
            <a:r>
              <a:rPr lang="en-US" sz="6000" dirty="0" smtClean="0"/>
              <a:t>Pivotal Response Training</a:t>
            </a:r>
          </a:p>
          <a:p>
            <a:pPr marL="0" indent="0">
              <a:buNone/>
            </a:pPr>
            <a:r>
              <a:rPr lang="en-US" sz="6000" dirty="0" smtClean="0"/>
              <a:t>Social Skills Training Groups</a:t>
            </a:r>
          </a:p>
          <a:p>
            <a:pPr marL="0" indent="0">
              <a:buNone/>
            </a:pPr>
            <a:r>
              <a:rPr lang="en-US" sz="6000" dirty="0" smtClean="0"/>
              <a:t>Speech Generating Devices</a:t>
            </a:r>
          </a:p>
          <a:p>
            <a:pPr marL="0" indent="0">
              <a:buNone/>
            </a:pPr>
            <a:r>
              <a:rPr lang="en-US" sz="6000" dirty="0" smtClean="0"/>
              <a:t>Computer Aided Instruction</a:t>
            </a:r>
          </a:p>
          <a:p>
            <a:pPr marL="0" indent="0">
              <a:buNone/>
            </a:pPr>
            <a:r>
              <a:rPr lang="en-US" sz="6000" dirty="0" smtClean="0"/>
              <a:t>Picture Exchange Communication</a:t>
            </a:r>
          </a:p>
          <a:p>
            <a:pPr marL="0" indent="0">
              <a:buNone/>
            </a:pPr>
            <a:r>
              <a:rPr lang="en-US" sz="6000" dirty="0" smtClean="0"/>
              <a:t>Video Modeling</a:t>
            </a:r>
          </a:p>
          <a:p>
            <a:pPr marL="0" indent="0">
              <a:buNone/>
            </a:pPr>
            <a:r>
              <a:rPr lang="en-US" sz="6000" dirty="0" smtClean="0"/>
              <a:t>Discrete Trial Training</a:t>
            </a:r>
          </a:p>
          <a:p>
            <a:pPr marL="0" indent="0">
              <a:buNone/>
            </a:pPr>
            <a:r>
              <a:rPr lang="en-US" sz="6000" dirty="0" smtClean="0"/>
              <a:t>Time delay</a:t>
            </a:r>
          </a:p>
          <a:p>
            <a:pPr marL="0" indent="0">
              <a:buNone/>
            </a:pPr>
            <a:r>
              <a:rPr lang="en-US" sz="6000" dirty="0" smtClean="0"/>
              <a:t>Self-Management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132" y="6169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Hume, K. A., &amp; Odom, S. L. (2011). Best practices, policy, and future directions: Behavioral and psychosocial interventions. In D. </a:t>
            </a:r>
            <a:r>
              <a:rPr lang="en-US" sz="1200" dirty="0" err="1"/>
              <a:t>Amaral</a:t>
            </a:r>
            <a:r>
              <a:rPr lang="en-US" sz="1200" dirty="0"/>
              <a:t>, G. Dawson, &amp; D. </a:t>
            </a:r>
            <a:r>
              <a:rPr lang="en-US" sz="1200" dirty="0" err="1"/>
              <a:t>Geschwind</a:t>
            </a:r>
            <a:r>
              <a:rPr lang="en-US" sz="1200" dirty="0"/>
              <a:t> (Eds.), </a:t>
            </a:r>
            <a:r>
              <a:rPr lang="en-US" sz="1200" i="1" dirty="0"/>
              <a:t>Autism spectrum disorders </a:t>
            </a:r>
            <a:r>
              <a:rPr lang="en-US" sz="1200" dirty="0"/>
              <a:t>(pp. 1295- 1308). New York, NY: Oxford University Press.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Individuals with IDD show  </a:t>
            </a:r>
            <a:br>
              <a:rPr lang="en-US" sz="3600" dirty="0" smtClean="0"/>
            </a:br>
            <a:r>
              <a:rPr lang="en-US" sz="3600" dirty="0" smtClean="0"/>
              <a:t>increased risk for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behavior challenges</a:t>
            </a:r>
          </a:p>
          <a:p>
            <a:r>
              <a:rPr lang="en-US" dirty="0" smtClean="0"/>
              <a:t>self-injury (head banging, skin </a:t>
            </a:r>
            <a:r>
              <a:rPr lang="en-US" dirty="0"/>
              <a:t>picking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repetitive behavior patterns </a:t>
            </a:r>
          </a:p>
          <a:p>
            <a:r>
              <a:rPr lang="en-US" dirty="0" smtClean="0"/>
              <a:t>repetitive speech patterns</a:t>
            </a:r>
            <a:endParaRPr lang="en-US" dirty="0"/>
          </a:p>
          <a:p>
            <a:r>
              <a:rPr lang="en-US" dirty="0" smtClean="0"/>
              <a:t>noncompliance </a:t>
            </a:r>
          </a:p>
          <a:p>
            <a:r>
              <a:rPr lang="en-US" dirty="0" smtClean="0"/>
              <a:t>aggression </a:t>
            </a:r>
          </a:p>
          <a:p>
            <a:r>
              <a:rPr lang="en-US" dirty="0" smtClean="0"/>
              <a:t>communication impairments </a:t>
            </a:r>
          </a:p>
          <a:p>
            <a:r>
              <a:rPr lang="en-US" dirty="0" smtClean="0"/>
              <a:t>complex sensory needs</a:t>
            </a:r>
          </a:p>
          <a:p>
            <a:r>
              <a:rPr lang="en-US" dirty="0" smtClean="0"/>
              <a:t>emotional dysregulation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8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Intervention is </a:t>
            </a:r>
            <a:r>
              <a:rPr lang="en-US" dirty="0"/>
              <a:t>w</a:t>
            </a:r>
            <a:r>
              <a:rPr lang="en-US" dirty="0" smtClean="0"/>
              <a:t>arranted when </a:t>
            </a:r>
            <a:r>
              <a:rPr lang="en-US" dirty="0"/>
              <a:t>b</a:t>
            </a:r>
            <a:r>
              <a:rPr lang="en-US" dirty="0" smtClean="0"/>
              <a:t>ehaviors are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harmful to the self or others</a:t>
            </a:r>
          </a:p>
          <a:p>
            <a:r>
              <a:rPr lang="en-US" dirty="0" smtClean="0"/>
              <a:t>unsafe or destructive</a:t>
            </a:r>
          </a:p>
          <a:p>
            <a:r>
              <a:rPr lang="en-US" dirty="0" smtClean="0"/>
              <a:t>distressing to the individual/family</a:t>
            </a:r>
          </a:p>
          <a:p>
            <a:r>
              <a:rPr lang="en-US" dirty="0" smtClean="0"/>
              <a:t>disruptive of learning</a:t>
            </a:r>
          </a:p>
          <a:p>
            <a:r>
              <a:rPr lang="en-US" dirty="0" smtClean="0"/>
              <a:t>disruptive of social functioning</a:t>
            </a:r>
          </a:p>
          <a:p>
            <a:r>
              <a:rPr lang="en-US" dirty="0" smtClean="0"/>
              <a:t>hindering participation in daily living or occupational activities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42"/>
            <a:ext cx="8229600" cy="1143000"/>
          </a:xfrm>
        </p:spPr>
        <p:txBody>
          <a:bodyPr/>
          <a:lstStyle/>
          <a:p>
            <a:r>
              <a:rPr lang="en-US" dirty="0" smtClean="0"/>
              <a:t>Evaluate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realistic goals </a:t>
            </a:r>
          </a:p>
          <a:p>
            <a:r>
              <a:rPr lang="en-US" dirty="0" smtClean="0"/>
              <a:t>Start with small steps that can build on each other  </a:t>
            </a:r>
          </a:p>
          <a:p>
            <a:endParaRPr lang="en-US" dirty="0"/>
          </a:p>
          <a:p>
            <a:r>
              <a:rPr lang="en-US" dirty="0" smtClean="0"/>
              <a:t>First </a:t>
            </a:r>
          </a:p>
          <a:p>
            <a:pPr lvl="1"/>
            <a:r>
              <a:rPr lang="en-US" dirty="0" smtClean="0"/>
              <a:t>target behaviors that are dangerous</a:t>
            </a:r>
          </a:p>
          <a:p>
            <a:pPr lvl="1"/>
            <a:r>
              <a:rPr lang="en-US" dirty="0" smtClean="0"/>
              <a:t>target skills that would help to improve situations across several behavioral scenarios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Features Across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Clear</a:t>
            </a:r>
            <a:r>
              <a:rPr lang="en-US" dirty="0" smtClean="0"/>
              <a:t>—understood by family/caregivers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Consistent</a:t>
            </a:r>
            <a:r>
              <a:rPr lang="en-US" dirty="0" smtClean="0"/>
              <a:t>—family/school/caregivers are on the same page with the interventions, expectations, and rewards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Feasible</a:t>
            </a:r>
            <a:r>
              <a:rPr lang="en-US" dirty="0" smtClean="0"/>
              <a:t>—strategies need to be practical and available across settings and team(s)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Steady</a:t>
            </a:r>
            <a:r>
              <a:rPr lang="en-US" dirty="0" smtClean="0"/>
              <a:t>—new strategies/interventions should continue for at least 3-4 weeks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Continuity</a:t>
            </a:r>
            <a:r>
              <a:rPr lang="en-US" dirty="0" smtClean="0"/>
              <a:t>—keep strategies in place even when the behavior improves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b="1" dirty="0" smtClean="0"/>
              <a:t>Remember Extinction Bursts  	     Keep data if possible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the function of the behavior</a:t>
            </a:r>
          </a:p>
          <a:p>
            <a:pPr lvl="1"/>
            <a:r>
              <a:rPr lang="en-US" dirty="0" smtClean="0"/>
              <a:t>what purpose/function does the behavior serve?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4691"/>
            <a:ext cx="2667000" cy="58870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484C-7DD8-4E7B-A7E6-07CF6F41CF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1407</Words>
  <Application>Microsoft Office PowerPoint</Application>
  <PresentationFormat>On-screen Show (4:3)</PresentationFormat>
  <Paragraphs>317</Paragraphs>
  <Slides>39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Overview of Evidence Based Behavior Management in ASD and Related Disorders  </vt:lpstr>
      <vt:lpstr>Evidence Based Treatments </vt:lpstr>
      <vt:lpstr>PowerPoint Presentation</vt:lpstr>
      <vt:lpstr>Evidence-Based Practices Identified by the National Professional Development Center </vt:lpstr>
      <vt:lpstr>Individuals with IDD show   increased risk for  </vt:lpstr>
      <vt:lpstr>Intervention is warranted when behaviors are  </vt:lpstr>
      <vt:lpstr>Evaluate Priorities </vt:lpstr>
      <vt:lpstr>Features Across Recommendations </vt:lpstr>
      <vt:lpstr> Where to start?</vt:lpstr>
      <vt:lpstr>Functional Behavior Analysis </vt:lpstr>
      <vt:lpstr>PowerPoint Presentation</vt:lpstr>
      <vt:lpstr>Tenants of FBA </vt:lpstr>
      <vt:lpstr>PowerPoint Presentation</vt:lpstr>
      <vt:lpstr>Questions About Behavioral Function</vt:lpstr>
      <vt:lpstr>When Communication is the Function of the Behavior </vt:lpstr>
      <vt:lpstr>**Positive Strategies for Supporting Behavior Improvement**</vt:lpstr>
      <vt:lpstr>Positive Strategies (continued)</vt:lpstr>
      <vt:lpstr>Positive Strategies (continued)</vt:lpstr>
      <vt:lpstr>Positive Strategies (continued)</vt:lpstr>
      <vt:lpstr>PowerPoint Presentation</vt:lpstr>
      <vt:lpstr>PowerPoint Presentation</vt:lpstr>
      <vt:lpstr>PowerPoint Presentation</vt:lpstr>
      <vt:lpstr>PowerPoint Presentation</vt:lpstr>
      <vt:lpstr>Response Interruption/Redirection</vt:lpstr>
      <vt:lpstr>PowerPoint Presentation</vt:lpstr>
      <vt:lpstr>Social Narratives/Social Stories</vt:lpstr>
      <vt:lpstr>PowerPoint Presentation</vt:lpstr>
      <vt:lpstr>PowerPoint Presentation</vt:lpstr>
      <vt:lpstr>PowerPoint Presentation</vt:lpstr>
      <vt:lpstr>Visual Supports </vt:lpstr>
      <vt:lpstr>Types of visual structure</vt:lpstr>
      <vt:lpstr>Learning Scripts </vt:lpstr>
      <vt:lpstr>Visual Scripts for Teaching Skills </vt:lpstr>
      <vt:lpstr>Consider Structuring the Environment </vt:lpstr>
      <vt:lpstr>Workstation</vt:lpstr>
      <vt:lpstr>Calm Down Space </vt:lpstr>
      <vt:lpstr>Use First Then </vt:lpstr>
      <vt:lpstr>Taking a Break (or Time Out)   for major infractions like aggression</vt:lpstr>
      <vt:lpstr>Questions???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Jean.Mankowski</dc:creator>
  <cp:lastModifiedBy>jeffry low</cp:lastModifiedBy>
  <cp:revision>71</cp:revision>
  <cp:lastPrinted>2017-01-11T22:45:59Z</cp:lastPrinted>
  <dcterms:created xsi:type="dcterms:W3CDTF">2016-04-26T14:12:42Z</dcterms:created>
  <dcterms:modified xsi:type="dcterms:W3CDTF">2017-05-11T12:41:19Z</dcterms:modified>
</cp:coreProperties>
</file>